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068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6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3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67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247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0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05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969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0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56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03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30FFA-F4A3-4CD1-9B78-42CCEF1A0E73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AFB6D-4A76-4FF9-8DD1-6BB3C6749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7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3462" y="1464456"/>
            <a:ext cx="7744627" cy="2337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3200" dirty="0">
                <a:latin typeface="Arial Black" panose="020B0A04020102020204" pitchFamily="34" charset="0"/>
              </a:rPr>
              <a:t>Нравственный компас </a:t>
            </a:r>
            <a:r>
              <a:rPr lang="ru-RU" sz="3200" dirty="0" smtClean="0">
                <a:latin typeface="Arial Black" panose="020B0A04020102020204" pitchFamily="34" charset="0"/>
              </a:rPr>
              <a:t/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в </a:t>
            </a:r>
            <a:r>
              <a:rPr lang="ru-RU" sz="3200" dirty="0">
                <a:latin typeface="Arial Black" panose="020B0A04020102020204" pitchFamily="34" charset="0"/>
              </a:rPr>
              <a:t>эпоху клипового мышления: три ключа к формированию </a:t>
            </a:r>
            <a:r>
              <a:rPr lang="ru-RU" sz="3200" dirty="0" smtClean="0">
                <a:latin typeface="Arial Black" panose="020B0A04020102020204" pitchFamily="34" charset="0"/>
              </a:rPr>
              <a:t>личности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1447" y="4648023"/>
            <a:ext cx="3716642" cy="934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 Павел Сергеевич</a:t>
            </a:r>
          </a:p>
          <a:p>
            <a:pPr>
              <a:lnSpc>
                <a:spcPct val="114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педагог-организатор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ЦДО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0883" y="272771"/>
            <a:ext cx="7423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учреждение дополнительного образования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дополнительного образования»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4644836" y="6328084"/>
            <a:ext cx="41898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Каменск-Уральский ГО,  2025 г 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57197">
            <a:off x="300250" y="3631558"/>
            <a:ext cx="3193576" cy="3033899"/>
          </a:xfrm>
          <a:prstGeom prst="rect">
            <a:avLst/>
          </a:prstGeom>
          <a:effectLst>
            <a:softEdge rad="444500"/>
          </a:effectLst>
        </p:spPr>
      </p:pic>
      <p:sp>
        <p:nvSpPr>
          <p:cNvPr id="7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76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08" y="3458032"/>
            <a:ext cx="7914742" cy="300667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Три кита воспитания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7761" y="2859677"/>
            <a:ext cx="1370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Герои 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5374" y="2097307"/>
            <a:ext cx="30812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Эмоциональный</a:t>
            </a:r>
          </a:p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Интеллект</a:t>
            </a:r>
            <a:r>
              <a:rPr lang="ru-RU" sz="2800" dirty="0" smtClean="0">
                <a:latin typeface="Comic Sans MS" panose="030F0702030302020204" pitchFamily="66" charset="0"/>
              </a:rPr>
              <a:t>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49" y="2836313"/>
            <a:ext cx="2069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Рефлексия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1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889" y="302520"/>
            <a:ext cx="7886700" cy="1325563"/>
          </a:xfrm>
        </p:spPr>
        <p:txBody>
          <a:bodyPr/>
          <a:lstStyle/>
          <a:p>
            <a:pPr algn="ctr"/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ТОП-10 навыков по версии </a:t>
            </a:r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работодателей в 2025 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0285" y="4010347"/>
            <a:ext cx="5854890" cy="2357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5000"/>
              </a:lnSpc>
              <a:buFont typeface="+mj-lt"/>
              <a:buAutoNum type="arabicPeriod" startAt="6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современными технологиями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 startAt="6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межличностного общения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 startAt="6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Командное лидерство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 startAt="6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 startAt="6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ИИ и машинным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6301" r="23625"/>
          <a:stretch/>
        </p:blipFill>
        <p:spPr>
          <a:xfrm flipH="1">
            <a:off x="6286115" y="4105883"/>
            <a:ext cx="2634019" cy="25147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0285" y="1727636"/>
            <a:ext cx="7444470" cy="2357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Многозадачность и управление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проектами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Аналитическое мышление и работа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данными</a:t>
            </a:r>
          </a:p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решении задач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адаптивность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обучаемость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61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161" y="3186357"/>
            <a:ext cx="3507071" cy="35070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47" y="19885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Эмоциональный интеллект</a:t>
            </a:r>
            <a:endParaRPr lang="ru-RU" sz="3200" dirty="0"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992" y="1542951"/>
            <a:ext cx="8180410" cy="1434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способность отслеживать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эмоции, а также эмоции и чувства других людей, различать их и использовать для руководства своим мышлением и действиями.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339101">
            <a:off x="755899" y="356084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Comic Sans MS" panose="030F0702030302020204" pitchFamily="66" charset="0"/>
              </a:rPr>
              <a:t>Развитие эмоционального интеллекта — это постоянная работа над собой</a:t>
            </a:r>
          </a:p>
        </p:txBody>
      </p:sp>
    </p:spTree>
    <p:extLst>
      <p:ext uri="{BB962C8B-B14F-4D97-AF65-F5344CB8AC3E}">
        <p14:creationId xmlns:p14="http://schemas.microsoft.com/office/powerpoint/2010/main" val="23666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535" y="44734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Как развивать эмоциональный интеллект?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1722" y="1952812"/>
            <a:ext cx="641359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5000"/>
              </a:lnSpc>
              <a:buFont typeface="Times New Roman" panose="02020603050405020304" pitchFamily="18" charset="0"/>
              <a:buChar char="☺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«Названия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эмоций»  </a:t>
            </a:r>
          </a:p>
          <a:p>
            <a:pPr marL="457200" indent="-457200">
              <a:lnSpc>
                <a:spcPct val="125000"/>
              </a:lnSpc>
              <a:buFont typeface="Times New Roman" panose="02020603050405020304" pitchFamily="18" charset="0"/>
              <a:buChar char="☺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слушание</a:t>
            </a:r>
          </a:p>
          <a:p>
            <a:pPr marL="457200" indent="-457200">
              <a:lnSpc>
                <a:spcPct val="125000"/>
              </a:lnSpc>
              <a:buFont typeface="Times New Roman" panose="02020603050405020304" pitchFamily="18" charset="0"/>
              <a:buChar char="☺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Развивайте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0" indent="-457200">
              <a:lnSpc>
                <a:spcPct val="125000"/>
              </a:lnSpc>
              <a:buFont typeface="Times New Roman" panose="02020603050405020304" pitchFamily="18" charset="0"/>
              <a:buChar char="☺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Контролируйте реакции.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5000"/>
              </a:lnSpc>
              <a:buFont typeface="Times New Roman" panose="02020603050405020304" pitchFamily="18" charset="0"/>
              <a:buChar char="☺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  </a:t>
            </a:r>
          </a:p>
          <a:p>
            <a:pPr marL="457200" indent="-457200">
              <a:lnSpc>
                <a:spcPct val="125000"/>
              </a:lnSpc>
              <a:buFont typeface="Times New Roman" panose="02020603050405020304" pitchFamily="18" charset="0"/>
              <a:buChar char="☺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Телесная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699" y="3743657"/>
            <a:ext cx="5251270" cy="306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4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11592"/>
          <a:stretch/>
        </p:blipFill>
        <p:spPr>
          <a:xfrm>
            <a:off x="1873793" y="3873644"/>
            <a:ext cx="5805843" cy="29911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8" y="7158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  <a:ea typeface="+mn-ea"/>
                <a:cs typeface="+mn-cs"/>
              </a:rPr>
              <a:t>Рефлексия</a:t>
            </a:r>
            <a:endParaRPr lang="ru-RU" sz="3200" dirty="0"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7864" y="1202629"/>
            <a:ext cx="8188267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ефлексия — это умение посмотреть на себя «со стороны», вести внутренний диалог: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50000"/>
              <a:buFont typeface="Times New Roman" panose="02020603050405020304" pitchFamily="18" charset="0"/>
              <a:buChar char="?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так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отреагировал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50000"/>
              <a:buFont typeface="Times New Roman" panose="02020603050405020304" pitchFamily="18" charset="0"/>
              <a:buChar char="?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на самом деле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чувствую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50000"/>
              <a:buFont typeface="Times New Roman" panose="02020603050405020304" pitchFamily="18" charset="0"/>
              <a:buChar char="?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действия привели к такому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результату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50000"/>
              <a:buFont typeface="Times New Roman" panose="02020603050405020304" pitchFamily="18" charset="0"/>
              <a:buChar char="?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было поступить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иначе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86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996" y="10087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  <a:ea typeface="+mn-ea"/>
                <a:cs typeface="+mn-cs"/>
              </a:rPr>
              <a:t>Приёмы </a:t>
            </a:r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рефлексии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35167" y="1646775"/>
            <a:ext cx="7156174" cy="260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Times New Roman" panose="02020603050405020304" pitchFamily="18" charset="0"/>
              <a:buChar char="☺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вопроса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Times New Roman" panose="02020603050405020304" pitchFamily="18" charset="0"/>
              <a:buChar char="☺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 эмоций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Times New Roman" panose="02020603050405020304" pitchFamily="18" charset="0"/>
              <a:buChar char="☺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</a:t>
            </a:r>
          </a:p>
          <a:p>
            <a:pPr marL="457200" indent="-457200">
              <a:lnSpc>
                <a:spcPct val="150000"/>
              </a:lnSpc>
              <a:buFont typeface="Times New Roman" panose="02020603050405020304" pitchFamily="18" charset="0"/>
              <a:buChar char="☺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кейсов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19802" t="39149" r="56285" b="1"/>
          <a:stretch/>
        </p:blipFill>
        <p:spPr>
          <a:xfrm>
            <a:off x="6345692" y="4475200"/>
            <a:ext cx="1580508" cy="22294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984" t="20220" r="37722" b="27170"/>
          <a:stretch/>
        </p:blipFill>
        <p:spPr>
          <a:xfrm>
            <a:off x="5050302" y="2167302"/>
            <a:ext cx="1754250" cy="26515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20220" r="79619" b="19147"/>
          <a:stretch/>
        </p:blipFill>
        <p:spPr>
          <a:xfrm>
            <a:off x="7604197" y="3156108"/>
            <a:ext cx="1365310" cy="22516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834" t="38416" r="16866"/>
          <a:stretch/>
        </p:blipFill>
        <p:spPr>
          <a:xfrm>
            <a:off x="6548983" y="1710850"/>
            <a:ext cx="1769978" cy="28367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099" t="20220" b="18860"/>
          <a:stretch/>
        </p:blipFill>
        <p:spPr>
          <a:xfrm>
            <a:off x="4213254" y="3892774"/>
            <a:ext cx="1519699" cy="286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4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5258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Герои внутренней стойкости: </a:t>
            </a:r>
            <a:r>
              <a:rPr lang="ru-RU" sz="3200" dirty="0" smtClean="0"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3200" dirty="0" smtClean="0"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3200" dirty="0" smtClean="0">
                <a:latin typeface="Arial Black" panose="020B0A04020102020204" pitchFamily="34" charset="0"/>
                <a:ea typeface="+mn-ea"/>
                <a:cs typeface="+mn-cs"/>
              </a:rPr>
              <a:t>где </a:t>
            </a:r>
            <a:r>
              <a:rPr lang="ru-RU" sz="3200" dirty="0">
                <a:latin typeface="Arial Black" panose="020B0A04020102020204" pitchFamily="34" charset="0"/>
                <a:ea typeface="+mn-ea"/>
                <a:cs typeface="+mn-cs"/>
              </a:rPr>
              <a:t>искать примеры?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86" y="1738159"/>
            <a:ext cx="2374925" cy="28197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68" y="4703876"/>
            <a:ext cx="3017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Дмитриевич Сахаров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физик-ядерщик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1315" y="4135326"/>
            <a:ext cx="3607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Елизавета Петровна Глинка («Доктор Лиза»)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315" y="1724091"/>
            <a:ext cx="3624142" cy="2328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1249" y="2394072"/>
            <a:ext cx="1977146" cy="29657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60489" y="5504230"/>
            <a:ext cx="3017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Павлович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Кунавин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1861" y="4198546"/>
            <a:ext cx="2611368" cy="26113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8507" y="5110718"/>
            <a:ext cx="3001138" cy="157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128802" y="5017982"/>
            <a:ext cx="1952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Азик Азимов, </a:t>
            </a:r>
          </a:p>
          <a:p>
            <a:pPr algn="ctr"/>
            <a:r>
              <a:rPr lang="ru-RU" dirty="0" smtClean="0"/>
              <a:t>писатель-фантаст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5589" y="1716612"/>
            <a:ext cx="49858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закон: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 не может причинить вред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своим бездействием допустить, чтобы человеку был причинен вред.</a:t>
            </a:r>
          </a:p>
          <a:p>
            <a:pPr algn="just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2990">
            <a:off x="5448848" y="2038005"/>
            <a:ext cx="1839133" cy="246863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5589" y="5506112"/>
            <a:ext cx="87106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Нулевой закон: Робот не может причинить вред </a:t>
            </a:r>
            <a:r>
              <a:rPr lang="ru-RU" sz="2400" u="sng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человечеству</a:t>
            </a:r>
            <a:r>
              <a:rPr 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или своим бездействием допустить, чтобы человечеству был причинен вред.</a:t>
            </a:r>
            <a:endParaRPr lang="ru-RU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57862"/>
            <a:ext cx="7888908" cy="13534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98"/>
          <a:stretch/>
        </p:blipFill>
        <p:spPr>
          <a:xfrm rot="404166">
            <a:off x="6982032" y="1677250"/>
            <a:ext cx="1901899" cy="25094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5589" y="3315880"/>
            <a:ext cx="49858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 обязан исполнять приказы человека, если это не противоречит первому закону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5589" y="4627411"/>
            <a:ext cx="87106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 обязан заботиться о собственной безопасности, если это не противоречит первым двум законам.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82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90" y="269887"/>
            <a:ext cx="3409122" cy="259093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9196" y="2876433"/>
            <a:ext cx="82072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Проигрывание ситуаций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бы я поступил на его месте?»,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меня остановило бы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197" y="4049430"/>
            <a:ext cx="8880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ресурсов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он черпал силы?»,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внутренние опоры у него были?».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«карты стойкости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список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личных примеров людей, которые вдохновляют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хочу быть таким, потому что…».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5712" y="595441"/>
            <a:ext cx="5268036" cy="224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мотивов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двигало этим человеком: страх, долг, любовь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 Сопоставление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собственными ценностями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5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447</TotalTime>
  <Words>361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ТОП-10 навыков по версии работодателей в 2025 г.</vt:lpstr>
      <vt:lpstr>Эмоциональный интеллект</vt:lpstr>
      <vt:lpstr>Как развивать эмоциональный интеллект?</vt:lpstr>
      <vt:lpstr>Рефлексия</vt:lpstr>
      <vt:lpstr>Приёмы рефлексии</vt:lpstr>
      <vt:lpstr>Герои внутренней стойкости:  где искать примеры? </vt:lpstr>
      <vt:lpstr>Презентация PowerPoint</vt:lpstr>
      <vt:lpstr>Презентация PowerPoint</vt:lpstr>
      <vt:lpstr>Три кита воспитания</vt:lpstr>
    </vt:vector>
  </TitlesOfParts>
  <Company>URW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Media</dc:creator>
  <cp:lastModifiedBy>MNout</cp:lastModifiedBy>
  <cp:revision>36</cp:revision>
  <dcterms:created xsi:type="dcterms:W3CDTF">2025-12-01T08:17:26Z</dcterms:created>
  <dcterms:modified xsi:type="dcterms:W3CDTF">2025-12-02T20:38:53Z</dcterms:modified>
</cp:coreProperties>
</file>